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50" d="100"/>
          <a:sy n="50" d="100"/>
        </p:scale>
        <p:origin x="-2142" y="-8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4C302-1F78-484E-BC03-149552FF5AD8}" type="datetimeFigureOut">
              <a:rPr lang="ru-RU" smtClean="0"/>
              <a:pPr/>
              <a:t>24.01.2020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14E07-2279-4F12-A2E3-F6F27620D9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671569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4C302-1F78-484E-BC03-149552FF5AD8}" type="datetimeFigureOut">
              <a:rPr lang="ru-RU" smtClean="0"/>
              <a:pPr/>
              <a:t>24.01.2020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14E07-2279-4F12-A2E3-F6F27620D9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472232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4C302-1F78-484E-BC03-149552FF5AD8}" type="datetimeFigureOut">
              <a:rPr lang="ru-RU" smtClean="0"/>
              <a:pPr/>
              <a:t>24.01.2020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14E07-2279-4F12-A2E3-F6F27620D9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048072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4C302-1F78-484E-BC03-149552FF5AD8}" type="datetimeFigureOut">
              <a:rPr lang="ru-RU" smtClean="0"/>
              <a:pPr/>
              <a:t>24.01.2020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14E07-2279-4F12-A2E3-F6F27620D9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363961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4C302-1F78-484E-BC03-149552FF5AD8}" type="datetimeFigureOut">
              <a:rPr lang="ru-RU" smtClean="0"/>
              <a:pPr/>
              <a:t>24.01.2020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14E07-2279-4F12-A2E3-F6F27620D9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116439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4C302-1F78-484E-BC03-149552FF5AD8}" type="datetimeFigureOut">
              <a:rPr lang="ru-RU" smtClean="0"/>
              <a:pPr/>
              <a:t>24.01.2020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14E07-2279-4F12-A2E3-F6F27620D9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427529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4C302-1F78-484E-BC03-149552FF5AD8}" type="datetimeFigureOut">
              <a:rPr lang="ru-RU" smtClean="0"/>
              <a:pPr/>
              <a:t>24.01.2020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14E07-2279-4F12-A2E3-F6F27620D9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471292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4C302-1F78-484E-BC03-149552FF5AD8}" type="datetimeFigureOut">
              <a:rPr lang="ru-RU" smtClean="0"/>
              <a:pPr/>
              <a:t>24.01.2020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14E07-2279-4F12-A2E3-F6F27620D9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86812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4C302-1F78-484E-BC03-149552FF5AD8}" type="datetimeFigureOut">
              <a:rPr lang="ru-RU" smtClean="0"/>
              <a:pPr/>
              <a:t>24.01.2020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14E07-2279-4F12-A2E3-F6F27620D9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666830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4C302-1F78-484E-BC03-149552FF5AD8}" type="datetimeFigureOut">
              <a:rPr lang="ru-RU" smtClean="0"/>
              <a:pPr/>
              <a:t>24.01.2020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14E07-2279-4F12-A2E3-F6F27620D9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516881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4C302-1F78-484E-BC03-149552FF5AD8}" type="datetimeFigureOut">
              <a:rPr lang="ru-RU" smtClean="0"/>
              <a:pPr/>
              <a:t>24.01.2020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14E07-2279-4F12-A2E3-F6F27620D9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045245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4C302-1F78-484E-BC03-149552FF5AD8}" type="datetimeFigureOut">
              <a:rPr lang="ru-RU" smtClean="0"/>
              <a:pPr/>
              <a:t>24.01.2020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114E07-2279-4F12-A2E3-F6F27620D9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234909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1412776"/>
            <a:ext cx="8496944" cy="2808312"/>
          </a:xfrm>
        </p:spPr>
        <p:txBody>
          <a:bodyPr>
            <a:noAutofit/>
          </a:bodyPr>
          <a:lstStyle/>
          <a:p>
            <a:r>
              <a:rPr lang="ru-RU" sz="3200" b="1" dirty="0"/>
              <a:t>Духовно-нравственное воспитание </a:t>
            </a:r>
            <a:r>
              <a:rPr lang="ru-RU" sz="3200" b="1" dirty="0" smtClean="0"/>
              <a:t>личности</a:t>
            </a:r>
            <a:br>
              <a:rPr lang="ru-RU" sz="3200" b="1" dirty="0" smtClean="0"/>
            </a:br>
            <a:r>
              <a:rPr lang="ru-RU" sz="3200" b="1" dirty="0" smtClean="0"/>
              <a:t> в </a:t>
            </a:r>
            <a:r>
              <a:rPr lang="ru-RU" sz="3200" b="1" dirty="0"/>
              <a:t>условиях культурно-образовательной среды                      Жарковского района и Тверской области</a:t>
            </a:r>
            <a:r>
              <a:rPr lang="ru-RU" sz="3200" dirty="0"/>
              <a:t/>
            </a:r>
            <a:br>
              <a:rPr lang="ru-RU" sz="3200" dirty="0"/>
            </a:b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214818"/>
            <a:ext cx="7058052" cy="2214578"/>
          </a:xfrm>
        </p:spPr>
        <p:txBody>
          <a:bodyPr>
            <a:normAutofit fontScale="70000" lnSpcReduction="20000"/>
          </a:bodyPr>
          <a:lstStyle/>
          <a:p>
            <a:pPr algn="r"/>
            <a:r>
              <a:rPr lang="ru-RU" dirty="0" err="1" smtClean="0"/>
              <a:t>Бодрова</a:t>
            </a:r>
            <a:r>
              <a:rPr lang="ru-RU" dirty="0" smtClean="0"/>
              <a:t> И.В., </a:t>
            </a:r>
          </a:p>
          <a:p>
            <a:pPr algn="r"/>
            <a:r>
              <a:rPr lang="ru-RU" dirty="0" smtClean="0"/>
              <a:t>заместитель директора по ВР, </a:t>
            </a:r>
          </a:p>
          <a:p>
            <a:pPr algn="r"/>
            <a:r>
              <a:rPr lang="ru-RU" dirty="0" smtClean="0"/>
              <a:t>МОУ «</a:t>
            </a:r>
            <a:r>
              <a:rPr lang="ru-RU" dirty="0" err="1" smtClean="0"/>
              <a:t>Жарковская</a:t>
            </a:r>
            <a:r>
              <a:rPr lang="ru-RU" dirty="0" smtClean="0"/>
              <a:t> СОШ №1»</a:t>
            </a:r>
          </a:p>
          <a:p>
            <a:pPr algn="r"/>
            <a:endParaRPr lang="ru-RU" dirty="0" smtClean="0"/>
          </a:p>
          <a:p>
            <a:r>
              <a:rPr lang="ru-RU" dirty="0" smtClean="0"/>
              <a:t> п</a:t>
            </a:r>
            <a:r>
              <a:rPr lang="ru-RU" dirty="0" smtClean="0"/>
              <a:t>. Жарковский </a:t>
            </a:r>
          </a:p>
          <a:p>
            <a:r>
              <a:rPr lang="ru-RU" dirty="0" smtClean="0"/>
              <a:t>2019г.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918370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Совместная работа с организациями ДО</a:t>
            </a:r>
            <a:endParaRPr lang="ru-RU" dirty="0"/>
          </a:p>
        </p:txBody>
      </p:sp>
      <p:pic>
        <p:nvPicPr>
          <p:cNvPr id="9218" name="Picture 2" descr="F:\фото доклад\IMG_989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3396" y="1600201"/>
            <a:ext cx="3884588" cy="2182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F:\фото доклад\IMG_173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964836"/>
            <a:ext cx="4464496" cy="2976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F:\фото доклад\IMG_322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789040"/>
            <a:ext cx="4212468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F:\фото доклад\IMG_435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59037" y="3789041"/>
            <a:ext cx="2565291" cy="1710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842067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Совместная работа с организациями ДО</a:t>
            </a:r>
            <a:endParaRPr lang="ru-RU" dirty="0"/>
          </a:p>
        </p:txBody>
      </p:sp>
      <p:pic>
        <p:nvPicPr>
          <p:cNvPr id="11266" name="Picture 2" descr="F:\фото доклад\IMG_248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27128" y="1600201"/>
            <a:ext cx="4039344" cy="2692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F:\фото доклад\IMG_243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3548" y="1844824"/>
            <a:ext cx="4104456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F:\фото доклад\IMG_249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9912" y="4221088"/>
            <a:ext cx="3699411" cy="2466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69" name="Picture 5" descr="F:\фото доклад\100_130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2563" y="4221088"/>
            <a:ext cx="3328331" cy="2484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941447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Совместная работа с организациями ДО</a:t>
            </a:r>
            <a:endParaRPr lang="ru-RU" dirty="0"/>
          </a:p>
        </p:txBody>
      </p:sp>
      <p:pic>
        <p:nvPicPr>
          <p:cNvPr id="10242" name="Picture 2" descr="F:\фото доклад\IMG2019011211512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84784"/>
            <a:ext cx="2345308" cy="3127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F:\фото доклад\победители Чепурняк Ксения и Яковлева А.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564904"/>
            <a:ext cx="3113986" cy="4151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F:\фото доклад\SAM_426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268760"/>
            <a:ext cx="3456384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343017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Результаты работы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/>
          </a:bodyPr>
          <a:lstStyle/>
          <a:p>
            <a:r>
              <a:rPr lang="ru-RU" dirty="0" smtClean="0"/>
              <a:t>1.	Творческое развитие личности ребенка.</a:t>
            </a:r>
          </a:p>
          <a:p>
            <a:r>
              <a:rPr lang="ru-RU" dirty="0" smtClean="0"/>
              <a:t>2.	Развитие социально-ценностных форм организации досуга учащихся. Снижение уровня правонарушений.</a:t>
            </a:r>
          </a:p>
          <a:p>
            <a:r>
              <a:rPr lang="ru-RU" dirty="0" smtClean="0"/>
              <a:t>3.	</a:t>
            </a:r>
            <a:r>
              <a:rPr lang="ru-RU" dirty="0" err="1" smtClean="0"/>
              <a:t>Сформированность</a:t>
            </a:r>
            <a:r>
              <a:rPr lang="ru-RU" dirty="0" smtClean="0"/>
              <a:t> физической культуры личности.</a:t>
            </a:r>
          </a:p>
          <a:p>
            <a:r>
              <a:rPr lang="ru-RU" dirty="0" smtClean="0"/>
              <a:t>4.	Повышение коммуникативной культуры учащихся.</a:t>
            </a:r>
          </a:p>
          <a:p>
            <a:endParaRPr lang="ru-RU" dirty="0"/>
          </a:p>
        </p:txBody>
      </p:sp>
      <p:pic>
        <p:nvPicPr>
          <p:cNvPr id="12290" name="Picture 2" descr="F:\фото доклад\IMG_083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0192" y="5081802"/>
            <a:ext cx="2489348" cy="1659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F:\фото доклад\IMG_306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792587"/>
            <a:ext cx="3178497" cy="2118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F:\фото доклад\IMG_20190516_14462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90257" y="1415280"/>
            <a:ext cx="2798167" cy="2098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3" name="Picture 5" descr="F:\фото доклад\IMG_702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917103"/>
            <a:ext cx="3888432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617411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совместной работе школы  с МЧС </a:t>
            </a:r>
          </a:p>
        </p:txBody>
      </p:sp>
      <p:pic>
        <p:nvPicPr>
          <p:cNvPr id="13314" name="Picture 2" descr="F:\фото доклад\P_20190301_09591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54692" y="1600201"/>
            <a:ext cx="3398506" cy="2548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F:\фото доклад\IMG_442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55568" y="3750568"/>
            <a:ext cx="3888432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C:\Users\Учитель\Desktop\Экскурсия МЧС 1 а.б\20161109_141614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9225" y="4456906"/>
            <a:ext cx="3152775" cy="17716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7253525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Сотрудничество семьи, школы и Церкви</a:t>
            </a:r>
          </a:p>
        </p:txBody>
      </p:sp>
      <p:pic>
        <p:nvPicPr>
          <p:cNvPr id="14338" name="Picture 2" descr="F:\фото доклад\DSCN067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786885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229600" cy="2736304"/>
          </a:xfrm>
        </p:spPr>
        <p:txBody>
          <a:bodyPr>
            <a:normAutofit fontScale="90000"/>
          </a:bodyPr>
          <a:lstStyle/>
          <a:p>
            <a:pPr marL="0" indent="0" algn="r"/>
            <a:r>
              <a:rPr lang="ru-RU" sz="2200" dirty="0" smtClean="0"/>
              <a:t>Покинут счастьем будет тот,</a:t>
            </a:r>
            <a:br>
              <a:rPr lang="ru-RU" sz="2200" dirty="0" smtClean="0"/>
            </a:br>
            <a:r>
              <a:rPr lang="ru-RU" sz="2200" dirty="0" smtClean="0"/>
              <a:t>                                                                          кого ребёнком плохо воспитали.</a:t>
            </a:r>
            <a:br>
              <a:rPr lang="ru-RU" sz="2200" dirty="0" smtClean="0"/>
            </a:br>
            <a:r>
              <a:rPr lang="ru-RU" sz="2200" dirty="0" smtClean="0"/>
              <a:t>                                                                           Побег зелёный выпрямить легко,</a:t>
            </a:r>
            <a:br>
              <a:rPr lang="ru-RU" sz="2200" dirty="0" smtClean="0"/>
            </a:br>
            <a:r>
              <a:rPr lang="ru-RU" sz="2200" dirty="0" smtClean="0"/>
              <a:t>                                                                               сухую ветвь один огонь исправит.</a:t>
            </a:r>
            <a:br>
              <a:rPr lang="ru-RU" sz="2200" dirty="0" smtClean="0"/>
            </a:br>
            <a:r>
              <a:rPr lang="ru-RU" sz="2200" dirty="0" smtClean="0"/>
              <a:t>                                                                                                                                 Саади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Picture 2" descr="C:\Users\И.В. Бодрова\Desktop\палаточный лагерь 2018\фото лагерь 17г\Р П\IMG_20170609_14031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4509120"/>
            <a:ext cx="2662635" cy="1996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 descr="F:\фото доклад\DSCN263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9793" y="3392996"/>
            <a:ext cx="3024336" cy="2268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63" name="Picture 3" descr="F:\фото доклад\100_131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9671" y="1746188"/>
            <a:ext cx="2592289" cy="1935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F:\фото доклад\IMG_470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616524"/>
            <a:ext cx="3035517" cy="1705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110005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Спасибо за внимание!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6" name="Picture 2" descr="C:\Users\И.В. Бодрова\Downloads\С-началом-нового-учебного-года-2016-201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268760"/>
            <a:ext cx="6085706" cy="4965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449465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02234"/>
          </a:xfrm>
        </p:spPr>
        <p:txBody>
          <a:bodyPr>
            <a:noAutofit/>
          </a:bodyPr>
          <a:lstStyle/>
          <a:p>
            <a:r>
              <a:rPr lang="ru-RU" sz="2400" dirty="0"/>
              <a:t>Формирование духовно здорового человека</a:t>
            </a:r>
            <a:r>
              <a:rPr lang="ru-RU" sz="2400" dirty="0" smtClean="0"/>
              <a:t>,</a:t>
            </a:r>
            <a:br>
              <a:rPr lang="ru-RU" sz="2400" dirty="0" smtClean="0"/>
            </a:br>
            <a:r>
              <a:rPr lang="ru-RU" sz="2400" dirty="0" smtClean="0"/>
              <a:t> </a:t>
            </a:r>
            <a:r>
              <a:rPr lang="ru-RU" sz="2400" dirty="0"/>
              <a:t>неразрывно связывающего свою судьбу с будущим родного края и страны, способного встать на защиту государственных интересов - одна из важнейших задач современного образования. </a:t>
            </a:r>
          </a:p>
        </p:txBody>
      </p:sp>
      <p:pic>
        <p:nvPicPr>
          <p:cNvPr id="1026" name="Picture 2" descr="F:\фото доклад\IMG_304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468893"/>
            <a:ext cx="5760640" cy="3840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015278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440160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Вместе со школой образовательно-воспитательные и социализирующие функции выполняют:</a:t>
            </a:r>
            <a:br>
              <a:rPr lang="ru-RU" sz="2800" b="1" dirty="0" smtClean="0"/>
            </a:b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dirty="0" smtClean="0"/>
              <a:t>среда </a:t>
            </a:r>
            <a:r>
              <a:rPr lang="ru-RU" dirty="0"/>
              <a:t>жизнедеятельности человека;</a:t>
            </a:r>
          </a:p>
          <a:p>
            <a:pPr lvl="0"/>
            <a:r>
              <a:rPr lang="ru-RU" dirty="0"/>
              <a:t>существующие нормы, обычаи и традиции;</a:t>
            </a:r>
          </a:p>
          <a:p>
            <a:pPr lvl="0"/>
            <a:r>
              <a:rPr lang="ru-RU" dirty="0"/>
              <a:t>семья;</a:t>
            </a:r>
          </a:p>
          <a:p>
            <a:pPr lvl="0"/>
            <a:r>
              <a:rPr lang="ru-RU" dirty="0"/>
              <a:t>учреждения культуры, дополнительного образования, спорта и молодежной политики.</a:t>
            </a:r>
          </a:p>
          <a:p>
            <a:endParaRPr lang="ru-RU" dirty="0"/>
          </a:p>
        </p:txBody>
      </p:sp>
      <p:pic>
        <p:nvPicPr>
          <p:cNvPr id="2050" name="Picture 2" descr="F:\фото доклад\IMG_276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386884"/>
            <a:ext cx="3935118" cy="2210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741985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62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/>
              <a:t>Основными направлениями деятельности являются</a:t>
            </a:r>
            <a:r>
              <a:rPr lang="ru-RU" b="1" dirty="0" smtClean="0"/>
              <a:t>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/>
          </a:bodyPr>
          <a:lstStyle/>
          <a:p>
            <a:pPr lvl="0"/>
            <a:r>
              <a:rPr lang="ru-RU" sz="2400" dirty="0" smtClean="0"/>
              <a:t>Образовательная </a:t>
            </a:r>
            <a:r>
              <a:rPr lang="ru-RU" sz="2400" dirty="0"/>
              <a:t>деятельность.</a:t>
            </a:r>
          </a:p>
          <a:p>
            <a:pPr lvl="0"/>
            <a:r>
              <a:rPr lang="ru-RU" sz="2400" dirty="0"/>
              <a:t>Укрепление здоровья, формирование потребности в здоровом образе жизни.</a:t>
            </a:r>
          </a:p>
          <a:p>
            <a:pPr lvl="0"/>
            <a:r>
              <a:rPr lang="ru-RU" sz="2400" dirty="0"/>
              <a:t>Формирование важнейших гражданских качеств (инициативности, ответственности, организаторских способностей и др.).</a:t>
            </a:r>
          </a:p>
          <a:p>
            <a:pPr lvl="0"/>
            <a:r>
              <a:rPr lang="ru-RU" sz="2400" dirty="0"/>
              <a:t>Общекультурное развитие учащихся. Проведение досуговых и внеклассных мероприятий.</a:t>
            </a:r>
          </a:p>
          <a:p>
            <a:endParaRPr lang="ru-RU" dirty="0"/>
          </a:p>
        </p:txBody>
      </p:sp>
      <p:pic>
        <p:nvPicPr>
          <p:cNvPr id="3074" name="Picture 2" descr="F:\фото доклад\IMG_285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88284" y="4541894"/>
            <a:ext cx="2335413" cy="1556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F:\фото доклад\IMG_358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216" y="4365104"/>
            <a:ext cx="2139814" cy="1426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F:\фото доклад\IMG_937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0351" y="5281637"/>
            <a:ext cx="2148545" cy="143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F:\фото доклад\IMG_243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5195106"/>
            <a:ext cx="2070471" cy="1380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137766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родители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438734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02234"/>
          </a:xfrm>
        </p:spPr>
        <p:txBody>
          <a:bodyPr>
            <a:normAutofit/>
          </a:bodyPr>
          <a:lstStyle/>
          <a:p>
            <a:r>
              <a:rPr lang="ru-RU" sz="4000" dirty="0" smtClean="0"/>
              <a:t>Формирование качеств </a:t>
            </a:r>
            <a:br>
              <a:rPr lang="ru-RU" sz="4000" dirty="0" smtClean="0"/>
            </a:br>
            <a:r>
              <a:rPr lang="ru-RU" sz="4000" dirty="0" smtClean="0"/>
              <a:t>истинного </a:t>
            </a:r>
            <a:r>
              <a:rPr lang="ru-RU" sz="4000" dirty="0"/>
              <a:t>патриота и </a:t>
            </a:r>
            <a:r>
              <a:rPr lang="ru-RU" sz="4000" dirty="0" smtClean="0"/>
              <a:t>гражданина</a:t>
            </a:r>
            <a:endParaRPr lang="ru-RU" sz="4000" dirty="0"/>
          </a:p>
        </p:txBody>
      </p:sp>
      <p:pic>
        <p:nvPicPr>
          <p:cNvPr id="4098" name="Picture 2" descr="F:\фото доклад\IMG_067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8115" y="2852935"/>
            <a:ext cx="2558021" cy="1705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F:\фото доклад\IMG_066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0784" y="4791521"/>
            <a:ext cx="2525352" cy="1683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F:\фото доклад\IMG_106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6176" y="2852936"/>
            <a:ext cx="2558021" cy="1705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F:\фото доклад\IMG_107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791521"/>
            <a:ext cx="2590727" cy="1727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F:\фото доклад\IMG_217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0215" y="4781438"/>
            <a:ext cx="2555601" cy="1703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F:\фото доклад\IMG_2085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7796" y="2852936"/>
            <a:ext cx="2558019" cy="1705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109335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 fontScale="90000"/>
          </a:bodyPr>
          <a:lstStyle/>
          <a:p>
            <a:pPr algn="r"/>
            <a:r>
              <a:rPr lang="ru-RU" dirty="0"/>
              <a:t/>
            </a:r>
            <a:br>
              <a:rPr lang="ru-RU" dirty="0"/>
            </a:br>
            <a:r>
              <a:rPr lang="ru-RU" dirty="0"/>
              <a:t> </a:t>
            </a:r>
            <a:r>
              <a:rPr lang="ru-RU" sz="2700" dirty="0" smtClean="0"/>
              <a:t>Хранить </a:t>
            </a:r>
            <a:r>
              <a:rPr lang="ru-RU" sz="2700" dirty="0"/>
              <a:t>память, беречь </a:t>
            </a:r>
            <a:r>
              <a:rPr lang="ru-RU" sz="2700" dirty="0" smtClean="0"/>
              <a:t>память </a:t>
            </a:r>
            <a:r>
              <a:rPr lang="ru-RU" sz="2700" dirty="0"/>
              <a:t>– это наш нравственный долг перед самим собой и перед </a:t>
            </a:r>
            <a:r>
              <a:rPr lang="ru-RU" sz="2700" dirty="0" smtClean="0"/>
              <a:t>потомками</a:t>
            </a:r>
            <a:r>
              <a:rPr lang="ru-RU" sz="2700" dirty="0"/>
              <a:t/>
            </a:r>
            <a:br>
              <a:rPr lang="ru-RU" sz="2700" dirty="0"/>
            </a:br>
            <a:r>
              <a:rPr lang="ru-RU" sz="2700" dirty="0" smtClean="0"/>
              <a:t>Д.С. Лихачёв</a:t>
            </a:r>
            <a:endParaRPr lang="ru-RU" sz="2700" dirty="0"/>
          </a:p>
        </p:txBody>
      </p:sp>
      <p:pic>
        <p:nvPicPr>
          <p:cNvPr id="5122" name="Picture 2" descr="F:\фото доклад\IMG_950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5642" y="2420888"/>
            <a:ext cx="3524548" cy="1979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F:\фото доклад\IMG_950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086014"/>
            <a:ext cx="3564396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F:\фото доклад\IMG_015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3789040"/>
            <a:ext cx="4236729" cy="2383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832611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Совместная работа </a:t>
            </a:r>
            <a:r>
              <a:rPr lang="ru-RU" dirty="0"/>
              <a:t>с МПДК</a:t>
            </a:r>
          </a:p>
        </p:txBody>
      </p:sp>
      <p:pic>
        <p:nvPicPr>
          <p:cNvPr id="7170" name="Picture 2" descr="F:\фото доклад\IMG_142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77528" y="1600201"/>
            <a:ext cx="2458368" cy="1638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F:\фото доклад\IMG_237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853532"/>
            <a:ext cx="3456384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F:\фото доклад\IMG_243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3377" y="3645024"/>
            <a:ext cx="4064607" cy="2709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F:\фото доклад\IMG_244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268760"/>
            <a:ext cx="3564396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206425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Совместная работа с библиотекой</a:t>
            </a:r>
            <a:endParaRPr lang="ru-RU" dirty="0"/>
          </a:p>
        </p:txBody>
      </p:sp>
      <p:pic>
        <p:nvPicPr>
          <p:cNvPr id="8194" name="Picture 2" descr="F:\фото доклад\IMG_105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77528" y="1600200"/>
            <a:ext cx="2962424" cy="1974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F:\фото доклад\IMG_105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253076" y="2909943"/>
            <a:ext cx="4230470" cy="2820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F:\фото доклад\Фото060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50975" y="3158177"/>
            <a:ext cx="3481065" cy="2610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F:\фото доклад\IMG_707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941564"/>
            <a:ext cx="3602765" cy="2401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249327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154</Words>
  <Application>Microsoft Office PowerPoint</Application>
  <PresentationFormat>Экран (4:3)</PresentationFormat>
  <Paragraphs>35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Духовно-нравственное воспитание личности  в условиях культурно-образовательной среды                      Жарковского района и Тверской области </vt:lpstr>
      <vt:lpstr>Формирование духовно здорового человека,  неразрывно связывающего свою судьбу с будущим родного края и страны, способного встать на защиту государственных интересов - одна из важнейших задач современного образования. </vt:lpstr>
      <vt:lpstr>Вместе со школой образовательно-воспитательные и социализирующие функции выполняют: </vt:lpstr>
      <vt:lpstr>Основными направлениями деятельности являются: </vt:lpstr>
      <vt:lpstr>родители</vt:lpstr>
      <vt:lpstr>Формирование качеств  истинного патриота и гражданина</vt:lpstr>
      <vt:lpstr>  Хранить память, беречь память – это наш нравственный долг перед самим собой и перед потомками Д.С. Лихачёв</vt:lpstr>
      <vt:lpstr>Совместная работа с МПДК</vt:lpstr>
      <vt:lpstr>Совместная работа с библиотекой</vt:lpstr>
      <vt:lpstr>Совместная работа с организациями ДО</vt:lpstr>
      <vt:lpstr>Совместная работа с организациями ДО</vt:lpstr>
      <vt:lpstr>Совместная работа с организациями ДО</vt:lpstr>
      <vt:lpstr>Результаты работы</vt:lpstr>
      <vt:lpstr>совместной работе школы  с МЧС </vt:lpstr>
      <vt:lpstr>Сотрудничество семьи, школы и Церкви</vt:lpstr>
      <vt:lpstr>Покинут счастьем будет тот,                                                                           кого ребёнком плохо воспитали.                                                                            Побег зелёный выпрямить легко,                                                                                сухую ветвь один огонь исправит.                                                                                                                                  Саади </vt:lpstr>
      <vt:lpstr>Спасибо за внимание!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Духовно-нравственное воспитание личности  в условиях культурно-образовательной среды                      Жарковского района и Тверской области</dc:title>
  <dc:creator>И.В. Бодрова</dc:creator>
  <cp:lastModifiedBy>СОШ1</cp:lastModifiedBy>
  <cp:revision>12</cp:revision>
  <dcterms:created xsi:type="dcterms:W3CDTF">2019-08-27T19:05:12Z</dcterms:created>
  <dcterms:modified xsi:type="dcterms:W3CDTF">2020-01-24T12:28:14Z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1118659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D5.1.2</vt:lpwstr>
  </property>
</Properties>
</file>